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30240288" cy="42767250"/>
  <p:notesSz cx="6858000" cy="9144000"/>
  <p:defaultTextStyle>
    <a:defPPr>
      <a:defRPr lang="en-US"/>
    </a:defPPr>
    <a:lvl1pPr marL="0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293532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587064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880595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174127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467659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761191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054726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348257" algn="l" defTabSz="2587064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224" userDrawn="1">
          <p15:clr>
            <a:srgbClr val="A4A3A4"/>
          </p15:clr>
        </p15:guide>
        <p15:guide id="4" pos="17428" userDrawn="1">
          <p15:clr>
            <a:srgbClr val="A4A3A4"/>
          </p15:clr>
        </p15:guide>
        <p15:guide id="5" orient="horz" pos="1563">
          <p15:clr>
            <a:srgbClr val="A4A3A4"/>
          </p15:clr>
        </p15:guide>
        <p15:guide id="6" pos="17994">
          <p15:clr>
            <a:srgbClr val="A4A3A4"/>
          </p15:clr>
        </p15:guide>
        <p15:guide id="7" pos="9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524"/>
    <a:srgbClr val="131B42"/>
    <a:srgbClr val="434342"/>
    <a:srgbClr val="4F504F"/>
    <a:srgbClr val="108282"/>
    <a:srgbClr val="DEFAF5"/>
    <a:srgbClr val="C5F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6586" autoAdjust="0"/>
  </p:normalViewPr>
  <p:slideViewPr>
    <p:cSldViewPr showGuides="1">
      <p:cViewPr>
        <p:scale>
          <a:sx n="24" d="100"/>
          <a:sy n="24" d="100"/>
        </p:scale>
        <p:origin x="1014" y="-1686"/>
      </p:cViewPr>
      <p:guideLst>
        <p:guide orient="horz" pos="1224"/>
        <p:guide pos="17428"/>
        <p:guide orient="horz" pos="1563"/>
        <p:guide pos="17994"/>
        <p:guide pos="9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4ABB9-6E34-48E4-A0DA-9252CCDB943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48423-5FFB-4194-B583-5A651DAAF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619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0EB12-F293-4802-8D36-AFD45F61999A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181F6-58B9-4BDC-BA80-9CBA6F93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8210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93532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87064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880595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174127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467659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761191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9054726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348257" algn="l" defTabSz="2587064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0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45"/>
          <p:cNvSpPr>
            <a:spLocks noGrp="1"/>
          </p:cNvSpPr>
          <p:nvPr>
            <p:ph sz="half" idx="23"/>
          </p:nvPr>
        </p:nvSpPr>
        <p:spPr>
          <a:xfrm>
            <a:off x="1566862" y="11843626"/>
            <a:ext cx="12600000" cy="12419998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26" name="Text Placeholder 46"/>
          <p:cNvSpPr>
            <a:spLocks noGrp="1"/>
          </p:cNvSpPr>
          <p:nvPr>
            <p:ph type="body" idx="24"/>
          </p:nvPr>
        </p:nvSpPr>
        <p:spPr>
          <a:xfrm>
            <a:off x="1566862" y="10403626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34" name="Content Placeholder 45"/>
          <p:cNvSpPr>
            <a:spLocks noGrp="1"/>
          </p:cNvSpPr>
          <p:nvPr>
            <p:ph sz="half" idx="31"/>
          </p:nvPr>
        </p:nvSpPr>
        <p:spPr>
          <a:xfrm>
            <a:off x="15967062" y="11843626"/>
            <a:ext cx="12600000" cy="12419998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35" name="Text Placeholder 46"/>
          <p:cNvSpPr>
            <a:spLocks noGrp="1"/>
          </p:cNvSpPr>
          <p:nvPr>
            <p:ph type="body" idx="32"/>
          </p:nvPr>
        </p:nvSpPr>
        <p:spPr>
          <a:xfrm>
            <a:off x="15967062" y="10403626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36" name="Content Placeholder 45"/>
          <p:cNvSpPr>
            <a:spLocks noGrp="1"/>
          </p:cNvSpPr>
          <p:nvPr>
            <p:ph sz="half" idx="33"/>
          </p:nvPr>
        </p:nvSpPr>
        <p:spPr>
          <a:xfrm>
            <a:off x="1566862" y="26963626"/>
            <a:ext cx="12600000" cy="11699998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37" name="Text Placeholder 46"/>
          <p:cNvSpPr>
            <a:spLocks noGrp="1"/>
          </p:cNvSpPr>
          <p:nvPr>
            <p:ph type="body" idx="34"/>
          </p:nvPr>
        </p:nvSpPr>
        <p:spPr>
          <a:xfrm>
            <a:off x="1566862" y="25523627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38" name="Content Placeholder 45"/>
          <p:cNvSpPr>
            <a:spLocks noGrp="1"/>
          </p:cNvSpPr>
          <p:nvPr>
            <p:ph sz="half" idx="35"/>
          </p:nvPr>
        </p:nvSpPr>
        <p:spPr>
          <a:xfrm>
            <a:off x="15967062" y="26963626"/>
            <a:ext cx="12600000" cy="11699998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39" name="Text Placeholder 46"/>
          <p:cNvSpPr>
            <a:spLocks noGrp="1"/>
          </p:cNvSpPr>
          <p:nvPr>
            <p:ph type="body" idx="36"/>
          </p:nvPr>
        </p:nvSpPr>
        <p:spPr>
          <a:xfrm>
            <a:off x="15967062" y="25523627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37" hasCustomPrompt="1"/>
          </p:nvPr>
        </p:nvSpPr>
        <p:spPr>
          <a:xfrm>
            <a:off x="1566862" y="6803626"/>
            <a:ext cx="27000200" cy="2519999"/>
          </a:xfrm>
        </p:spPr>
        <p:txBody>
          <a:bodyPr/>
          <a:lstStyle>
            <a:lvl1pPr marL="0" indent="0" algn="ctr">
              <a:buNone/>
              <a:defRPr sz="55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algn="ctr"/>
            <a:r>
              <a:rPr lang="de-DE" sz="4900" dirty="0">
                <a:solidFill>
                  <a:srgbClr val="252524"/>
                </a:solidFill>
              </a:rPr>
              <a:t>Click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br>
              <a:rPr lang="de-DE" sz="4900" dirty="0">
                <a:solidFill>
                  <a:srgbClr val="252524"/>
                </a:solidFill>
              </a:rPr>
            </a:br>
            <a:r>
              <a:rPr lang="de-DE" sz="4900" dirty="0">
                <a:solidFill>
                  <a:srgbClr val="252524"/>
                </a:solidFill>
              </a:rPr>
              <a:t>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. 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7495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45"/>
          <p:cNvSpPr>
            <a:spLocks noGrp="1"/>
          </p:cNvSpPr>
          <p:nvPr>
            <p:ph sz="half" idx="23"/>
          </p:nvPr>
        </p:nvSpPr>
        <p:spPr>
          <a:xfrm>
            <a:off x="1566862" y="11843624"/>
            <a:ext cx="12600000" cy="8280001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26" name="Text Placeholder 46"/>
          <p:cNvSpPr>
            <a:spLocks noGrp="1"/>
          </p:cNvSpPr>
          <p:nvPr>
            <p:ph type="body" idx="24"/>
          </p:nvPr>
        </p:nvSpPr>
        <p:spPr>
          <a:xfrm>
            <a:off x="1566862" y="10403626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34" name="Content Placeholder 45"/>
          <p:cNvSpPr>
            <a:spLocks noGrp="1"/>
          </p:cNvSpPr>
          <p:nvPr>
            <p:ph sz="half" idx="31"/>
          </p:nvPr>
        </p:nvSpPr>
        <p:spPr>
          <a:xfrm>
            <a:off x="15967062" y="11843624"/>
            <a:ext cx="12600000" cy="8100000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35" name="Text Placeholder 46"/>
          <p:cNvSpPr>
            <a:spLocks noGrp="1"/>
          </p:cNvSpPr>
          <p:nvPr>
            <p:ph type="body" idx="32"/>
          </p:nvPr>
        </p:nvSpPr>
        <p:spPr>
          <a:xfrm>
            <a:off x="15967062" y="10403626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37" hasCustomPrompt="1"/>
          </p:nvPr>
        </p:nvSpPr>
        <p:spPr>
          <a:xfrm>
            <a:off x="1566862" y="6803626"/>
            <a:ext cx="27000200" cy="2519999"/>
          </a:xfrm>
        </p:spPr>
        <p:txBody>
          <a:bodyPr/>
          <a:lstStyle>
            <a:lvl1pPr marL="0" indent="0" algn="ctr">
              <a:buNone/>
              <a:defRPr sz="55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algn="ctr"/>
            <a:r>
              <a:rPr lang="de-DE" sz="4900" dirty="0">
                <a:solidFill>
                  <a:srgbClr val="252524"/>
                </a:solidFill>
              </a:rPr>
              <a:t>Click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br>
              <a:rPr lang="de-DE" sz="4900" dirty="0">
                <a:solidFill>
                  <a:srgbClr val="252524"/>
                </a:solidFill>
              </a:rPr>
            </a:br>
            <a:r>
              <a:rPr lang="de-DE" sz="4900" dirty="0">
                <a:solidFill>
                  <a:srgbClr val="252524"/>
                </a:solidFill>
              </a:rPr>
              <a:t>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 </a:t>
            </a:r>
            <a:r>
              <a:rPr lang="de-DE" sz="4900" dirty="0" err="1">
                <a:solidFill>
                  <a:srgbClr val="252524"/>
                </a:solidFill>
              </a:rPr>
              <a:t>subtitle</a:t>
            </a:r>
            <a:r>
              <a:rPr lang="de-DE" sz="4900" dirty="0">
                <a:solidFill>
                  <a:srgbClr val="252524"/>
                </a:solidFill>
              </a:rPr>
              <a:t> style </a:t>
            </a:r>
            <a:r>
              <a:rPr lang="de-DE" sz="4900" dirty="0" err="1">
                <a:solidFill>
                  <a:srgbClr val="252524"/>
                </a:solidFill>
              </a:rPr>
              <a:t>click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to</a:t>
            </a:r>
            <a:r>
              <a:rPr lang="de-DE" sz="4900" dirty="0">
                <a:solidFill>
                  <a:srgbClr val="252524"/>
                </a:solidFill>
              </a:rPr>
              <a:t> </a:t>
            </a:r>
            <a:r>
              <a:rPr lang="de-DE" sz="4900" dirty="0" err="1">
                <a:solidFill>
                  <a:srgbClr val="252524"/>
                </a:solidFill>
              </a:rPr>
              <a:t>edit</a:t>
            </a:r>
            <a:r>
              <a:rPr lang="de-DE" sz="4900" dirty="0">
                <a:solidFill>
                  <a:srgbClr val="252524"/>
                </a:solidFill>
              </a:rPr>
              <a:t> Master. </a:t>
            </a:r>
          </a:p>
          <a:p>
            <a:pPr algn="ctr"/>
            <a:endParaRPr lang="de-DE" dirty="0"/>
          </a:p>
        </p:txBody>
      </p:sp>
      <p:sp>
        <p:nvSpPr>
          <p:cNvPr id="13" name="Content Placeholder 45"/>
          <p:cNvSpPr>
            <a:spLocks noGrp="1"/>
          </p:cNvSpPr>
          <p:nvPr>
            <p:ph sz="half" idx="38"/>
          </p:nvPr>
        </p:nvSpPr>
        <p:spPr>
          <a:xfrm>
            <a:off x="1566862" y="22283626"/>
            <a:ext cx="12600000" cy="8280001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14" name="Text Placeholder 46"/>
          <p:cNvSpPr>
            <a:spLocks noGrp="1"/>
          </p:cNvSpPr>
          <p:nvPr>
            <p:ph type="body" idx="39"/>
          </p:nvPr>
        </p:nvSpPr>
        <p:spPr>
          <a:xfrm>
            <a:off x="1566862" y="20843627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15" name="Content Placeholder 45"/>
          <p:cNvSpPr>
            <a:spLocks noGrp="1"/>
          </p:cNvSpPr>
          <p:nvPr>
            <p:ph sz="half" idx="40"/>
          </p:nvPr>
        </p:nvSpPr>
        <p:spPr>
          <a:xfrm>
            <a:off x="15967062" y="22283626"/>
            <a:ext cx="12600000" cy="8100000"/>
          </a:xfrm>
        </p:spPr>
        <p:txBody>
          <a:bodyPr/>
          <a:lstStyle/>
          <a:p>
            <a:pPr lvl="0"/>
            <a:r>
              <a:rPr lang="de-AT" sz="4200"/>
              <a:t>Mastertextformat bearbeiten</a:t>
            </a:r>
          </a:p>
        </p:txBody>
      </p:sp>
      <p:sp>
        <p:nvSpPr>
          <p:cNvPr id="17" name="Text Placeholder 46"/>
          <p:cNvSpPr>
            <a:spLocks noGrp="1"/>
          </p:cNvSpPr>
          <p:nvPr>
            <p:ph type="body" idx="41"/>
          </p:nvPr>
        </p:nvSpPr>
        <p:spPr>
          <a:xfrm>
            <a:off x="15967062" y="20843627"/>
            <a:ext cx="12600000" cy="1080002"/>
          </a:xfrm>
        </p:spPr>
        <p:txBody>
          <a:bodyPr/>
          <a:lstStyle>
            <a:lvl1pPr marL="0" indent="0">
              <a:buFontTx/>
              <a:buNone/>
              <a:defRPr sz="5500" b="1">
                <a:effectLst/>
              </a:defRPr>
            </a:lvl1pPr>
          </a:lstStyle>
          <a:p>
            <a:pPr lvl="0"/>
            <a:r>
              <a:rPr lang="de-AT" sz="4900"/>
              <a:t>Mastertextformat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31823623"/>
            <a:ext cx="30240288" cy="180001"/>
          </a:xfrm>
          <a:prstGeom prst="rect">
            <a:avLst/>
          </a:prstGeom>
          <a:solidFill>
            <a:srgbClr val="131B4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de-DE">
              <a:ln>
                <a:noFill/>
              </a:ln>
              <a:solidFill>
                <a:srgbClr val="131B42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42" hasCustomPrompt="1"/>
          </p:nvPr>
        </p:nvSpPr>
        <p:spPr>
          <a:xfrm>
            <a:off x="1566867" y="32723624"/>
            <a:ext cx="3113280" cy="3960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Foto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5220146" y="32723626"/>
            <a:ext cx="8819999" cy="4401206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3900" b="1" dirty="0">
                <a:solidFill>
                  <a:srgbClr val="252524"/>
                </a:solidFill>
                <a:latin typeface="Calibri"/>
                <a:cs typeface="Calibri"/>
              </a:rPr>
              <a:t>Name </a:t>
            </a:r>
            <a:r>
              <a:rPr lang="de-DE" sz="3900" b="1" dirty="0" err="1">
                <a:solidFill>
                  <a:srgbClr val="252524"/>
                </a:solidFill>
                <a:latin typeface="Calibri"/>
                <a:cs typeface="Calibri"/>
              </a:rPr>
              <a:t>Author</a:t>
            </a:r>
            <a:endParaRPr lang="de-DE" sz="3900" b="1" dirty="0">
              <a:solidFill>
                <a:srgbClr val="252524"/>
              </a:solidFill>
              <a:latin typeface="Calibri"/>
              <a:cs typeface="Calibri"/>
            </a:endParaRPr>
          </a:p>
          <a:p>
            <a:r>
              <a:rPr lang="de-DE" sz="3900" dirty="0" err="1">
                <a:solidFill>
                  <a:srgbClr val="252524"/>
                </a:solidFill>
                <a:latin typeface="Calibri"/>
                <a:cs typeface="Calibri"/>
              </a:rPr>
              <a:t>Chair</a:t>
            </a:r>
            <a: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  <a:t> </a:t>
            </a:r>
            <a:r>
              <a:rPr lang="de-DE" sz="3900" dirty="0" err="1">
                <a:solidFill>
                  <a:srgbClr val="252524"/>
                </a:solidFill>
                <a:latin typeface="Calibri"/>
                <a:cs typeface="Calibri"/>
              </a:rPr>
              <a:t>of</a:t>
            </a:r>
            <a: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  <a:t> Drilling </a:t>
            </a:r>
            <a:r>
              <a:rPr lang="de-DE" sz="3900" dirty="0" err="1">
                <a:solidFill>
                  <a:srgbClr val="252524"/>
                </a:solidFill>
                <a:latin typeface="Calibri"/>
                <a:cs typeface="Calibri"/>
              </a:rPr>
              <a:t>and</a:t>
            </a:r>
            <a: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  <a:t> </a:t>
            </a:r>
            <a:b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</a:br>
            <a:r>
              <a:rPr lang="de-DE" sz="3900" dirty="0" err="1">
                <a:solidFill>
                  <a:srgbClr val="252524"/>
                </a:solidFill>
                <a:latin typeface="Calibri"/>
                <a:cs typeface="Calibri"/>
              </a:rPr>
              <a:t>Completion</a:t>
            </a:r>
            <a: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  <a:t> Engineering</a:t>
            </a:r>
          </a:p>
          <a:p>
            <a:endParaRPr lang="de-DE" sz="3900" dirty="0">
              <a:solidFill>
                <a:srgbClr val="252524"/>
              </a:solidFill>
              <a:latin typeface="Calibri"/>
              <a:cs typeface="Calibri"/>
            </a:endParaRPr>
          </a:p>
          <a:p>
            <a:r>
              <a:rPr lang="de-DE" sz="3900" dirty="0">
                <a:solidFill>
                  <a:srgbClr val="252524"/>
                </a:solidFill>
                <a:latin typeface="Calibri"/>
                <a:cs typeface="Calibri"/>
              </a:rPr>
              <a:t>an der MUL seit: 2014</a:t>
            </a:r>
          </a:p>
          <a:p>
            <a:r>
              <a:rPr lang="de-DE" sz="3900" dirty="0" err="1">
                <a:solidFill>
                  <a:srgbClr val="252524"/>
                </a:solidFill>
                <a:latin typeface="Calibri"/>
                <a:cs typeface="Calibri"/>
              </a:rPr>
              <a:t>name.author@unileoben.ac.at</a:t>
            </a:r>
            <a:endParaRPr lang="de-DE" sz="3900" dirty="0">
              <a:solidFill>
                <a:srgbClr val="252524"/>
              </a:solidFill>
              <a:latin typeface="Calibri"/>
              <a:cs typeface="Calibri"/>
            </a:endParaRPr>
          </a:p>
          <a:p>
            <a:endParaRPr lang="de-DE" sz="3900" dirty="0">
              <a:solidFill>
                <a:srgbClr val="252524"/>
              </a:solidFill>
              <a:latin typeface="Calibri"/>
              <a:cs typeface="Calibri"/>
            </a:endParaRPr>
          </a:p>
        </p:txBody>
      </p:sp>
      <p:sp>
        <p:nvSpPr>
          <p:cNvPr id="22" name="Textfeld 21"/>
          <p:cNvSpPr txBox="1"/>
          <p:nvPr userDrawn="1"/>
        </p:nvSpPr>
        <p:spPr>
          <a:xfrm>
            <a:off x="5220146" y="37403624"/>
            <a:ext cx="7020001" cy="1938992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3900" b="1" dirty="0">
                <a:solidFill>
                  <a:srgbClr val="252524"/>
                </a:solidFill>
                <a:latin typeface="Calibri"/>
                <a:cs typeface="Calibri"/>
              </a:rPr>
              <a:t>zur Person:</a:t>
            </a:r>
          </a:p>
          <a:p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2012 – 2013 </a:t>
            </a:r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MSc</a:t>
            </a:r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 Student MUL</a:t>
            </a:r>
          </a:p>
          <a:p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2013 – </a:t>
            </a:r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today</a:t>
            </a:r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, </a:t>
            </a:r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PhD</a:t>
            </a:r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 Student MUL</a:t>
            </a:r>
          </a:p>
        </p:txBody>
      </p:sp>
      <p:sp>
        <p:nvSpPr>
          <p:cNvPr id="23" name="Textfeld 22"/>
          <p:cNvSpPr txBox="1"/>
          <p:nvPr userDrawn="1"/>
        </p:nvSpPr>
        <p:spPr>
          <a:xfrm>
            <a:off x="15840146" y="32723626"/>
            <a:ext cx="7020001" cy="707887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3900" b="1" dirty="0">
                <a:solidFill>
                  <a:srgbClr val="252524"/>
                </a:solidFill>
                <a:latin typeface="Calibri"/>
                <a:cs typeface="Calibri"/>
              </a:rPr>
              <a:t>Forschungspartner: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21960144" y="34163625"/>
            <a:ext cx="7020001" cy="1938992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3900" b="1" dirty="0">
                <a:solidFill>
                  <a:srgbClr val="252524"/>
                </a:solidFill>
                <a:latin typeface="Calibri"/>
                <a:cs typeface="Calibri"/>
              </a:rPr>
              <a:t>Wortlaut Unternehmen</a:t>
            </a:r>
          </a:p>
          <a:p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Zusatz Unternehmen</a:t>
            </a:r>
          </a:p>
          <a:p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Evtl. Adresse Unternehmen</a:t>
            </a:r>
          </a:p>
        </p:txBody>
      </p:sp>
      <p:sp>
        <p:nvSpPr>
          <p:cNvPr id="27" name="Bildplatzhalter 5"/>
          <p:cNvSpPr>
            <a:spLocks noGrp="1"/>
          </p:cNvSpPr>
          <p:nvPr>
            <p:ph type="pic" sz="quarter" idx="43" hasCustomPrompt="1"/>
          </p:nvPr>
        </p:nvSpPr>
        <p:spPr>
          <a:xfrm>
            <a:off x="15840145" y="33983624"/>
            <a:ext cx="5400001" cy="2700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Logo</a:t>
            </a:r>
          </a:p>
        </p:txBody>
      </p:sp>
      <p:sp>
        <p:nvSpPr>
          <p:cNvPr id="28" name="Textfeld 27"/>
          <p:cNvSpPr txBox="1"/>
          <p:nvPr userDrawn="1"/>
        </p:nvSpPr>
        <p:spPr>
          <a:xfrm>
            <a:off x="15840146" y="37403626"/>
            <a:ext cx="11519999" cy="2554546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3900" b="1" dirty="0">
                <a:solidFill>
                  <a:srgbClr val="252524"/>
                </a:solidFill>
                <a:latin typeface="Calibri"/>
                <a:cs typeface="Calibri"/>
              </a:rPr>
              <a:t>Forschungsschwerpunkte:</a:t>
            </a:r>
          </a:p>
          <a:p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Unconventional</a:t>
            </a:r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 Resources, Field Development, </a:t>
            </a:r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Strategies</a:t>
            </a:r>
            <a:r>
              <a:rPr lang="de-DE" sz="3900" b="0" dirty="0">
                <a:solidFill>
                  <a:srgbClr val="252524"/>
                </a:solidFill>
                <a:latin typeface="Calibri"/>
                <a:cs typeface="Calibri"/>
              </a:rPr>
              <a:t>, </a:t>
            </a:r>
            <a:r>
              <a:rPr lang="de-DE" sz="3900" b="0" dirty="0" err="1">
                <a:solidFill>
                  <a:srgbClr val="252524"/>
                </a:solidFill>
                <a:latin typeface="Calibri"/>
                <a:cs typeface="Calibri"/>
              </a:rPr>
              <a:t>Optimization</a:t>
            </a:r>
            <a:endParaRPr lang="de-DE" sz="3900" b="0" dirty="0">
              <a:solidFill>
                <a:srgbClr val="252524"/>
              </a:solidFill>
              <a:latin typeface="Calibri"/>
              <a:cs typeface="Calibri"/>
            </a:endParaRPr>
          </a:p>
          <a:p>
            <a:endParaRPr lang="de-DE" sz="3900" b="0" dirty="0">
              <a:solidFill>
                <a:srgbClr val="25252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4682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66866" y="4283627"/>
            <a:ext cx="27000200" cy="251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9996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7A6D983E-4CC7-4775-BECE-1715DAB047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" y="0"/>
            <a:ext cx="30238095" cy="42767249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66862" y="10043625"/>
            <a:ext cx="12600000" cy="9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66866" y="4283627"/>
            <a:ext cx="27000200" cy="251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/>
              <a:t>Mastertitelformat bearbeiten</a:t>
            </a:r>
            <a:endParaRPr lang="de-DE" alt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0656861" y="40775679"/>
            <a:ext cx="7020001" cy="1323421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4000" b="1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lang="de-DE" sz="4000" b="1" dirty="0" err="1">
                <a:solidFill>
                  <a:srgbClr val="FFFFFF"/>
                </a:solidFill>
                <a:latin typeface="Calibri"/>
                <a:cs typeface="Calibri"/>
              </a:rPr>
              <a:t>Author</a:t>
            </a:r>
            <a:endParaRPr lang="de-DE" sz="4000" b="1" dirty="0">
              <a:solidFill>
                <a:srgbClr val="FFFFFF"/>
              </a:solidFill>
              <a:latin typeface="Calibri"/>
              <a:cs typeface="Calibri"/>
            </a:endParaRPr>
          </a:p>
          <a:p>
            <a:r>
              <a:rPr lang="de-DE" sz="4000" dirty="0" err="1">
                <a:solidFill>
                  <a:srgbClr val="FFFFFF"/>
                </a:solidFill>
                <a:latin typeface="Calibri"/>
                <a:cs typeface="Calibri"/>
              </a:rPr>
              <a:t>name.author@unileoben.ac.at</a:t>
            </a:r>
            <a:endParaRPr lang="de-DE" sz="4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0160144" y="40775679"/>
            <a:ext cx="9540144" cy="1323421"/>
          </a:xfrm>
          <a:prstGeom prst="rect">
            <a:avLst/>
          </a:prstGeom>
          <a:noFill/>
        </p:spPr>
        <p:txBody>
          <a:bodyPr wrap="square" lIns="91422" tIns="45711" rIns="91422" bIns="45711" rtlCol="0" anchor="t">
            <a:spAutoFit/>
          </a:bodyPr>
          <a:lstStyle/>
          <a:p>
            <a:r>
              <a:rPr lang="de-DE" sz="4000" b="0" dirty="0" err="1">
                <a:solidFill>
                  <a:srgbClr val="FFFFFF"/>
                </a:solidFill>
                <a:latin typeface="Calibri"/>
                <a:cs typeface="Calibri"/>
              </a:rPr>
              <a:t>Chair</a:t>
            </a:r>
            <a: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de-DE" sz="4000" b="0" dirty="0" err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  <a:t> Drilling </a:t>
            </a:r>
            <a:r>
              <a:rPr lang="de-DE" sz="4000" b="0" dirty="0" err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de-DE" sz="4000" b="0" dirty="0" err="1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  <a:t> Engineering, </a:t>
            </a:r>
            <a:b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de-DE" sz="4000" b="0" dirty="0">
                <a:solidFill>
                  <a:srgbClr val="FFFFFF"/>
                </a:solidFill>
                <a:latin typeface="Calibri"/>
                <a:cs typeface="Calibri"/>
              </a:rPr>
              <a:t>Montanuniversität Leoben</a:t>
            </a:r>
          </a:p>
        </p:txBody>
      </p:sp>
    </p:spTree>
    <p:extLst>
      <p:ext uri="{BB962C8B-B14F-4D97-AF65-F5344CB8AC3E}">
        <p14:creationId xmlns:p14="http://schemas.microsoft.com/office/powerpoint/2010/main" val="242958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14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9500" b="1" cap="none" spc="0">
          <a:ln>
            <a:noFill/>
          </a:ln>
          <a:solidFill>
            <a:srgbClr val="108282"/>
          </a:solidFill>
          <a:effectLst/>
          <a:latin typeface="Calibri" panose="020F050202020403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5pPr>
      <a:lvl6pPr marL="1063167"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6pPr>
      <a:lvl7pPr marL="2126334"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7pPr>
      <a:lvl8pPr marL="3189502"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8pPr>
      <a:lvl9pPr marL="4252669" algn="ctr" rtl="0" eaLnBrk="1" fontAlgn="base" hangingPunct="1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" charset="0"/>
        </a:defRPr>
      </a:lvl9pPr>
    </p:titleStyle>
    <p:bodyStyle>
      <a:lvl1pPr marL="718266" indent="-718266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anose="05000000000000000000" pitchFamily="2" charset="2"/>
        <a:buChar char="q"/>
        <a:defRPr lang="de-DE" altLang="de-DE" sz="4200" dirty="0" smtClean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1419162" indent="-566718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anose="05000000000000000000" pitchFamily="2" charset="2"/>
        <a:buChar char="n"/>
        <a:defRPr lang="de-DE" altLang="de-DE" sz="3600" dirty="0" smtClean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</a:defRPr>
      </a:lvl2pPr>
      <a:lvl3pPr marL="2140579" indent="-530409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lang="de-DE" altLang="de-DE" sz="3300" dirty="0" smtClean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</a:defRPr>
      </a:lvl3pPr>
      <a:lvl4pPr marL="2765704" indent="-530409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lang="de-DE" altLang="de-DE" sz="2300" dirty="0" smtClean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</a:defRPr>
      </a:lvl4pPr>
      <a:lvl5pPr marL="3485544" indent="-530409" algn="l" rtl="0" eaLnBrk="1" fontAlgn="base" hangingPunct="1">
        <a:spcBef>
          <a:spcPct val="20000"/>
        </a:spcBef>
        <a:spcAft>
          <a:spcPct val="0"/>
        </a:spcAft>
        <a:buChar char="»"/>
        <a:defRPr lang="de-DE" altLang="de-DE" sz="2300" dirty="0" smtClean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</a:defRPr>
      </a:lvl5pPr>
      <a:lvl6pPr marL="5847418" indent="-531582" algn="l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6pPr>
      <a:lvl7pPr marL="6910585" indent="-531582" algn="l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7pPr>
      <a:lvl8pPr marL="7973752" indent="-531582" algn="l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8pPr>
      <a:lvl9pPr marL="9036920" indent="-531582" algn="l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63167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26334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189502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52669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15836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379003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442167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05334" algn="l" defTabSz="2126334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Inhaltsplatzhalter 671"/>
          <p:cNvSpPr txBox="1">
            <a:spLocks/>
          </p:cNvSpPr>
          <p:nvPr/>
        </p:nvSpPr>
        <p:spPr bwMode="auto">
          <a:xfrm>
            <a:off x="15967062" y="10403625"/>
            <a:ext cx="12600000" cy="7740002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marL="718408" indent="-718408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q"/>
              <a:defRPr lang="de-DE" altLang="de-DE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419445" indent="-566831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n"/>
              <a:defRPr lang="de-DE" altLang="de-D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2pPr>
            <a:lvl3pPr marL="2141007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lang="de-DE" altLang="de-DE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3pPr>
            <a:lvl4pPr marL="2766258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4pPr>
            <a:lvl5pPr marL="3486243" indent="-530515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5pPr>
            <a:lvl6pPr marL="584858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6pPr>
            <a:lvl7pPr marL="691196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7pPr>
            <a:lvl8pPr marL="797534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8pPr>
            <a:lvl9pPr marL="903872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/>
              <a:t>Bild</a:t>
            </a:r>
          </a:p>
        </p:txBody>
      </p:sp>
      <p:sp>
        <p:nvSpPr>
          <p:cNvPr id="23" name="Inhaltsplatzhalter 22"/>
          <p:cNvSpPr>
            <a:spLocks noGrp="1"/>
          </p:cNvSpPr>
          <p:nvPr>
            <p:ph sz="half" idx="23"/>
          </p:nvPr>
        </p:nvSpPr>
        <p:spPr>
          <a:xfrm>
            <a:off x="1566862" y="10223627"/>
            <a:ext cx="12600000" cy="990000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Commercial </a:t>
            </a:r>
            <a:r>
              <a:rPr lang="de-DE" dirty="0" err="1"/>
              <a:t>shale</a:t>
            </a:r>
            <a:r>
              <a:rPr lang="de-DE" dirty="0"/>
              <a:t> gas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high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margin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 The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economically</a:t>
            </a:r>
            <a:r>
              <a:rPr lang="de-DE" dirty="0"/>
              <a:t> </a:t>
            </a:r>
            <a:r>
              <a:rPr lang="de-DE" dirty="0" err="1"/>
              <a:t>produce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shale</a:t>
            </a:r>
            <a:r>
              <a:rPr lang="de-DE" dirty="0"/>
              <a:t> </a:t>
            </a:r>
            <a:r>
              <a:rPr lang="de-DE" dirty="0" err="1"/>
              <a:t>formations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intensive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requires</a:t>
            </a:r>
            <a:r>
              <a:rPr lang="de-DE" dirty="0"/>
              <a:t> massive </a:t>
            </a:r>
            <a:r>
              <a:rPr lang="de-DE" dirty="0" err="1"/>
              <a:t>drilling</a:t>
            </a:r>
            <a:r>
              <a:rPr lang="de-DE" dirty="0"/>
              <a:t> </a:t>
            </a:r>
            <a:r>
              <a:rPr lang="de-DE" dirty="0" err="1"/>
              <a:t>campaigns</a:t>
            </a:r>
            <a:r>
              <a:rPr lang="de-DE" dirty="0"/>
              <a:t>. Further, environmental </a:t>
            </a:r>
            <a:r>
              <a:rPr lang="de-DE" dirty="0" err="1"/>
              <a:t>debates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topic</a:t>
            </a:r>
            <a:r>
              <a:rPr lang="de-DE" dirty="0"/>
              <a:t> in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domain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develop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 in an </a:t>
            </a:r>
            <a:r>
              <a:rPr lang="de-DE" dirty="0" err="1"/>
              <a:t>organized</a:t>
            </a:r>
            <a:r>
              <a:rPr lang="de-DE" dirty="0"/>
              <a:t> </a:t>
            </a:r>
            <a:r>
              <a:rPr lang="de-DE" dirty="0" err="1"/>
              <a:t>manner</a:t>
            </a:r>
            <a:r>
              <a:rPr lang="de-DE" dirty="0"/>
              <a:t>,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keeping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still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compliant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environmental </a:t>
            </a:r>
            <a:r>
              <a:rPr lang="de-DE" dirty="0" err="1"/>
              <a:t>rules</a:t>
            </a:r>
            <a:r>
              <a:rPr lang="de-DE" dirty="0"/>
              <a:t>, multidimensional </a:t>
            </a:r>
            <a:r>
              <a:rPr lang="de-DE" dirty="0" err="1"/>
              <a:t>optimization</a:t>
            </a:r>
            <a:r>
              <a:rPr lang="de-DE" dirty="0"/>
              <a:t>, </a:t>
            </a:r>
            <a:r>
              <a:rPr lang="de-DE" dirty="0" err="1"/>
              <a:t>scenario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aim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translate</a:t>
            </a:r>
            <a:r>
              <a:rPr lang="de-DE" dirty="0"/>
              <a:t> a </a:t>
            </a:r>
            <a:r>
              <a:rPr lang="de-DE" dirty="0" err="1"/>
              <a:t>subsurface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, upon </a:t>
            </a:r>
            <a:r>
              <a:rPr lang="de-DE" dirty="0" err="1"/>
              <a:t>completion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exploration</a:t>
            </a:r>
            <a:r>
              <a:rPr lang="de-DE" dirty="0"/>
              <a:t> </a:t>
            </a:r>
            <a:r>
              <a:rPr lang="de-DE" dirty="0" err="1"/>
              <a:t>phase</a:t>
            </a:r>
            <a:r>
              <a:rPr lang="de-DE" dirty="0"/>
              <a:t>, </a:t>
            </a:r>
            <a:r>
              <a:rPr lang="de-DE" dirty="0" err="1"/>
              <a:t>into</a:t>
            </a:r>
            <a:r>
              <a:rPr lang="de-DE" dirty="0"/>
              <a:t> a </a:t>
            </a:r>
            <a:r>
              <a:rPr lang="de-DE" dirty="0" err="1"/>
              <a:t>surface</a:t>
            </a:r>
            <a:r>
              <a:rPr lang="de-DE" dirty="0"/>
              <a:t> </a:t>
            </a:r>
            <a:r>
              <a:rPr lang="de-DE" dirty="0" err="1"/>
              <a:t>operations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environmental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planning</a:t>
            </a:r>
            <a:r>
              <a:rPr lang="de-DE" dirty="0"/>
              <a:t>. </a:t>
            </a:r>
          </a:p>
        </p:txBody>
      </p:sp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Field Development </a:t>
            </a:r>
            <a:r>
              <a:rPr lang="de-DE" dirty="0" err="1"/>
              <a:t>Optimization</a:t>
            </a:r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7"/>
          </p:nvPr>
        </p:nvSpPr>
        <p:spPr>
          <a:xfrm>
            <a:off x="1566862" y="6803626"/>
            <a:ext cx="27000200" cy="2519999"/>
          </a:xfrm>
        </p:spPr>
        <p:txBody>
          <a:bodyPr/>
          <a:lstStyle/>
          <a:p>
            <a:r>
              <a:rPr lang="de-DE" dirty="0"/>
              <a:t>Strategic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tool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rig</a:t>
            </a:r>
            <a:r>
              <a:rPr lang="de-DE" dirty="0"/>
              <a:t> </a:t>
            </a:r>
            <a:r>
              <a:rPr lang="de-DE" dirty="0" err="1"/>
              <a:t>fleet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,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logistics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 err="1"/>
              <a:t>facility</a:t>
            </a:r>
            <a:r>
              <a:rPr lang="de-DE" dirty="0"/>
              <a:t> </a:t>
            </a:r>
            <a:r>
              <a:rPr lang="de-DE" dirty="0" err="1"/>
              <a:t>placement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shale</a:t>
            </a:r>
            <a:r>
              <a:rPr lang="de-DE" dirty="0"/>
              <a:t> gas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672" name="Inhaltsplatzhalter 671"/>
          <p:cNvSpPr>
            <a:spLocks noGrp="1"/>
          </p:cNvSpPr>
          <p:nvPr>
            <p:ph sz="half" idx="38"/>
          </p:nvPr>
        </p:nvSpPr>
        <p:spPr>
          <a:xfrm>
            <a:off x="1566862" y="20663630"/>
            <a:ext cx="12600000" cy="8459999"/>
          </a:xfrm>
          <a:solidFill>
            <a:srgbClr val="B3B3B3"/>
          </a:solidFill>
        </p:spPr>
        <p:txBody>
          <a:bodyPr/>
          <a:lstStyle/>
          <a:p>
            <a:pPr marL="0" indent="0">
              <a:buNone/>
            </a:pPr>
            <a:r>
              <a:rPr lang="de-DE" dirty="0"/>
              <a:t>Bild</a:t>
            </a:r>
          </a:p>
        </p:txBody>
      </p:sp>
      <p:sp>
        <p:nvSpPr>
          <p:cNvPr id="676" name="Bildplatzhalter 675"/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677" name="Bildplatzhalter 676"/>
          <p:cNvSpPr>
            <a:spLocks noGrp="1"/>
          </p:cNvSpPr>
          <p:nvPr>
            <p:ph type="pic" sz="quarter" idx="43"/>
          </p:nvPr>
        </p:nvSpPr>
        <p:spPr/>
      </p:sp>
      <p:sp>
        <p:nvSpPr>
          <p:cNvPr id="191" name="Inhaltsplatzhalter 22"/>
          <p:cNvSpPr txBox="1">
            <a:spLocks/>
          </p:cNvSpPr>
          <p:nvPr/>
        </p:nvSpPr>
        <p:spPr bwMode="auto">
          <a:xfrm>
            <a:off x="1566862" y="29483625"/>
            <a:ext cx="12600000" cy="162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marL="718408" indent="-718408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q"/>
              <a:defRPr lang="de-DE" altLang="de-DE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419445" indent="-566831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n"/>
              <a:defRPr lang="de-DE" altLang="de-D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2pPr>
            <a:lvl3pPr marL="2141007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lang="de-DE" altLang="de-DE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3pPr>
            <a:lvl4pPr marL="2766258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4pPr>
            <a:lvl5pPr marL="3486243" indent="-530515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5pPr>
            <a:lvl6pPr marL="584858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6pPr>
            <a:lvl7pPr marL="691196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7pPr>
            <a:lvl8pPr marL="797534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8pPr>
            <a:lvl9pPr marL="903872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altLang="de-DE" baseline="30000" dirty="0"/>
              <a:t>Figure 1: Shale Gas/Oil Field Development Modeling. </a:t>
            </a:r>
          </a:p>
          <a:p>
            <a:pPr marL="0" indent="0">
              <a:buNone/>
            </a:pPr>
            <a:r>
              <a:rPr lang="de-DE" altLang="de-DE" baseline="30000" dirty="0"/>
              <a:t>A simplified stochastic approach with an 8-well-pad strategy and centralized gathering systems is shown.</a:t>
            </a:r>
            <a:endParaRPr lang="de-DE" dirty="0"/>
          </a:p>
        </p:txBody>
      </p:sp>
      <p:sp>
        <p:nvSpPr>
          <p:cNvPr id="193" name="Inhaltsplatzhalter 22"/>
          <p:cNvSpPr>
            <a:spLocks noGrp="1"/>
          </p:cNvSpPr>
          <p:nvPr>
            <p:ph sz="half" idx="23"/>
          </p:nvPr>
        </p:nvSpPr>
        <p:spPr>
          <a:xfrm>
            <a:off x="15970943" y="20663625"/>
            <a:ext cx="12600000" cy="990000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All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cycle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rigs</a:t>
            </a:r>
            <a:r>
              <a:rPr lang="de-DE" dirty="0"/>
              <a:t>, </a:t>
            </a:r>
            <a:r>
              <a:rPr lang="de-DE" dirty="0" err="1"/>
              <a:t>stimulation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,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facilities</a:t>
            </a:r>
            <a:r>
              <a:rPr lang="de-DE" dirty="0"/>
              <a:t>,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facilities</a:t>
            </a:r>
            <a:r>
              <a:rPr lang="de-DE" dirty="0"/>
              <a:t>, GIS </a:t>
            </a:r>
            <a:r>
              <a:rPr lang="de-DE" dirty="0" err="1"/>
              <a:t>integration</a:t>
            </a:r>
            <a:r>
              <a:rPr lang="de-DE" dirty="0"/>
              <a:t>, etc.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a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tool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/>
              <a:t>Fig. 2 </a:t>
            </a:r>
            <a:r>
              <a:rPr lang="de-DE" dirty="0" err="1"/>
              <a:t>shows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scenario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gas </a:t>
            </a:r>
            <a:r>
              <a:rPr lang="de-DE" dirty="0" err="1"/>
              <a:t>flow</a:t>
            </a:r>
            <a:r>
              <a:rPr lang="de-DE" dirty="0"/>
              <a:t> </a:t>
            </a:r>
            <a:r>
              <a:rPr lang="de-DE" dirty="0" err="1"/>
              <a:t>rates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pad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gas </a:t>
            </a:r>
            <a:r>
              <a:rPr lang="de-DE" dirty="0" err="1"/>
              <a:t>gathering</a:t>
            </a:r>
            <a:r>
              <a:rPr lang="de-DE" dirty="0"/>
              <a:t> </a:t>
            </a:r>
            <a:r>
              <a:rPr lang="de-DE" dirty="0" err="1"/>
              <a:t>station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entire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time. Such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design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placement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, </a:t>
            </a:r>
            <a:r>
              <a:rPr lang="de-DE" dirty="0" err="1"/>
              <a:t>pace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planning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  <a:r>
              <a:rPr lang="de-DE" dirty="0" err="1"/>
              <a:t>evaluation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, </a:t>
            </a:r>
            <a:r>
              <a:rPr lang="de-DE" dirty="0" err="1"/>
              <a:t>history</a:t>
            </a:r>
            <a:r>
              <a:rPr lang="de-DE" dirty="0"/>
              <a:t> </a:t>
            </a:r>
            <a:r>
              <a:rPr lang="de-DE" dirty="0" err="1"/>
              <a:t>matching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an integral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optimization</a:t>
            </a:r>
            <a:r>
              <a:rPr lang="de-DE" dirty="0"/>
              <a:t> </a:t>
            </a:r>
            <a:r>
              <a:rPr lang="de-DE" dirty="0" err="1"/>
              <a:t>tool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scheduling</a:t>
            </a:r>
            <a:r>
              <a:rPr lang="de-DE" dirty="0"/>
              <a:t> </a:t>
            </a:r>
            <a:r>
              <a:rPr lang="de-DE" dirty="0" err="1"/>
              <a:t>modules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logistical</a:t>
            </a:r>
            <a:r>
              <a:rPr lang="de-DE" dirty="0"/>
              <a:t> </a:t>
            </a:r>
            <a:r>
              <a:rPr lang="de-DE" dirty="0" err="1"/>
              <a:t>modeling</a:t>
            </a:r>
            <a:r>
              <a:rPr lang="de-DE" dirty="0"/>
              <a:t> </a:t>
            </a:r>
            <a:r>
              <a:rPr lang="de-DE" dirty="0" err="1"/>
              <a:t>elements</a:t>
            </a:r>
            <a:r>
              <a:rPr lang="de-DE" dirty="0"/>
              <a:t>.</a:t>
            </a:r>
          </a:p>
        </p:txBody>
      </p:sp>
      <p:sp>
        <p:nvSpPr>
          <p:cNvPr id="194" name="Inhaltsplatzhalter 22"/>
          <p:cNvSpPr txBox="1">
            <a:spLocks/>
          </p:cNvSpPr>
          <p:nvPr/>
        </p:nvSpPr>
        <p:spPr bwMode="auto">
          <a:xfrm>
            <a:off x="15967062" y="18683625"/>
            <a:ext cx="12600000" cy="162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marL="718408" indent="-718408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q"/>
              <a:defRPr lang="de-DE" altLang="de-DE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1419445" indent="-566831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n"/>
              <a:defRPr lang="de-DE" altLang="de-D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2pPr>
            <a:lvl3pPr marL="2141007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lang="de-DE" altLang="de-DE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3pPr>
            <a:lvl4pPr marL="2766258" indent="-53051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4pPr>
            <a:lvl5pPr marL="3486243" indent="-530515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de-DE" alt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5pPr>
            <a:lvl6pPr marL="584858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6pPr>
            <a:lvl7pPr marL="691196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7pPr>
            <a:lvl8pPr marL="797534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8pPr>
            <a:lvl9pPr marL="9038729" indent="-5316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65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altLang="de-DE" baseline="30000" dirty="0" err="1"/>
              <a:t>Figure</a:t>
            </a:r>
            <a:r>
              <a:rPr lang="de-DE" altLang="de-DE" baseline="30000" dirty="0"/>
              <a:t> 2: Pad, </a:t>
            </a:r>
            <a:r>
              <a:rPr lang="de-DE" altLang="de-DE" baseline="30000" dirty="0" err="1"/>
              <a:t>Gathering</a:t>
            </a:r>
            <a:r>
              <a:rPr lang="de-DE" altLang="de-DE" baseline="30000" dirty="0"/>
              <a:t> Station </a:t>
            </a:r>
            <a:r>
              <a:rPr lang="de-DE" altLang="de-DE" baseline="30000" dirty="0" err="1"/>
              <a:t>and</a:t>
            </a:r>
            <a:r>
              <a:rPr lang="de-DE" altLang="de-DE" baseline="30000" dirty="0"/>
              <a:t> Field </a:t>
            </a:r>
            <a:r>
              <a:rPr lang="de-DE" altLang="de-DE" baseline="30000" dirty="0" err="1"/>
              <a:t>Production</a:t>
            </a:r>
            <a:r>
              <a:rPr lang="de-DE" altLang="de-DE" baseline="30000" dirty="0"/>
              <a:t> Profile </a:t>
            </a:r>
            <a:r>
              <a:rPr lang="de-DE" altLang="de-DE" baseline="30000" dirty="0" err="1"/>
              <a:t>for</a:t>
            </a:r>
            <a:r>
              <a:rPr lang="de-DE" altLang="de-DE" baseline="30000" dirty="0"/>
              <a:t> Equipment Design </a:t>
            </a:r>
            <a:r>
              <a:rPr lang="de-DE" altLang="de-DE" baseline="30000" dirty="0" err="1"/>
              <a:t>and</a:t>
            </a:r>
            <a:r>
              <a:rPr lang="de-DE" altLang="de-DE" baseline="30000" dirty="0"/>
              <a:t> Placement</a:t>
            </a:r>
          </a:p>
        </p:txBody>
      </p:sp>
    </p:spTree>
    <p:extLst>
      <p:ext uri="{BB962C8B-B14F-4D97-AF65-F5344CB8AC3E}">
        <p14:creationId xmlns:p14="http://schemas.microsoft.com/office/powerpoint/2010/main" val="2758966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Inhaltsplatzhalter 16"/>
          <p:cNvSpPr>
            <a:spLocks noGrp="1"/>
          </p:cNvSpPr>
          <p:nvPr>
            <p:ph sz="half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half" idx="3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/>
          <p:cNvSpPr>
            <a:spLocks noGrp="1"/>
          </p:cNvSpPr>
          <p:nvPr>
            <p:ph type="body" idx="3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/>
          <p:cNvSpPr>
            <a:spLocks noGrp="1"/>
          </p:cNvSpPr>
          <p:nvPr>
            <p:ph sz="half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Textplatzhalter 21"/>
          <p:cNvSpPr>
            <a:spLocks noGrp="1"/>
          </p:cNvSpPr>
          <p:nvPr>
            <p:ph type="body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30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half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half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13" name="Bildplatzhalter 12"/>
          <p:cNvSpPr>
            <a:spLocks noGrp="1"/>
          </p:cNvSpPr>
          <p:nvPr>
            <p:ph type="pic" sz="quarter" idx="43"/>
          </p:nvPr>
        </p:nvSpPr>
        <p:spPr/>
      </p:sp>
    </p:spTree>
    <p:extLst>
      <p:ext uri="{BB962C8B-B14F-4D97-AF65-F5344CB8AC3E}">
        <p14:creationId xmlns:p14="http://schemas.microsoft.com/office/powerpoint/2010/main" val="3912845769"/>
      </p:ext>
    </p:extLst>
  </p:cSld>
  <p:clrMapOvr>
    <a:masterClrMapping/>
  </p:clrMapOvr>
</p:sld>
</file>

<file path=ppt/theme/theme1.xml><?xml version="1.0" encoding="utf-8"?>
<a:theme xmlns:a="http://schemas.openxmlformats.org/drawingml/2006/main" name="2016-02-25 DPE-Postervorlage-wissenschaftlich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GER Poster A0.potx" id="{5001EE50-5476-4C13-997D-983C9EE3740B}" vid="{546AA633-26C7-4476-B727-1D3C8FCAAE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nutzerdefiniertes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2016-02-25 DPE-Postervorlage-wissenschaftlich.potx</Template>
  <TotalTime>80</TotalTime>
  <Words>290</Words>
  <Application>Microsoft Office PowerPoint</Application>
  <PresentationFormat>Custom</PresentationFormat>
  <Paragraphs>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2016-02-25 DPE-Postervorlage-wissenschaftlich</vt:lpstr>
      <vt:lpstr>Field Development Optimization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Rudolf</dc:creator>
  <cp:lastModifiedBy>Anna Cernetchi</cp:lastModifiedBy>
  <cp:revision>48</cp:revision>
  <cp:lastPrinted>2016-08-29T08:45:04Z</cp:lastPrinted>
  <dcterms:created xsi:type="dcterms:W3CDTF">2015-10-29T11:43:28Z</dcterms:created>
  <dcterms:modified xsi:type="dcterms:W3CDTF">2024-03-05T12:43:56Z</dcterms:modified>
</cp:coreProperties>
</file>